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14" r:id="rId2"/>
  </p:sldMasterIdLst>
  <p:sldIdLst>
    <p:sldId id="256" r:id="rId3"/>
    <p:sldId id="27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2" r:id="rId15"/>
    <p:sldId id="279" r:id="rId16"/>
    <p:sldId id="280" r:id="rId17"/>
    <p:sldId id="274" r:id="rId18"/>
    <p:sldId id="282" r:id="rId19"/>
    <p:sldId id="283" r:id="rId20"/>
    <p:sldId id="286" r:id="rId21"/>
    <p:sldId id="284" r:id="rId22"/>
    <p:sldId id="285" r:id="rId23"/>
    <p:sldId id="266" r:id="rId24"/>
    <p:sldId id="275" r:id="rId25"/>
    <p:sldId id="276" r:id="rId26"/>
    <p:sldId id="297" r:id="rId27"/>
    <p:sldId id="29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40723-0FB8-4976-9224-747C207B174A}" type="datetime1">
              <a:rPr lang="en-US"/>
              <a:pPr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9A89E-F4FF-4ECE-AA0B-093E86027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FD0343-D6DF-4A34-B380-60EA101BB5FA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D8168-E081-49AB-92BD-3DBDE0B7A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87DDC-4EF2-4214-8727-B3DF8A734CAE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FE3C6-1CD7-4B75-84E5-C0517F947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61BA91-A707-4D16-8115-BBF613F1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D9633-8F91-45D0-85CD-9459E9136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0344A-B781-4BD6-9B45-BD85BEA38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77B67-94B8-47E3-BAE0-4D14D9DC2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E4D1B0-E600-4D70-9BF3-0F1165BB0B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3353500A-7A1C-49EA-8EBD-EA01127B00F5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30BAB-B185-4936-BEAC-65C852395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1E9B7-77B7-4F6F-A88D-7147FE3247A6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2C988-99D8-43DB-B81C-57AEA6107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CCA12-9C19-4BFF-A1FE-51A0375B8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2BEA41-756A-464C-A927-861156970516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D1309-AECC-4EA3-BCF9-837244B47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F3032-1018-48AA-AE14-82949A47A056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B6D09-E6F5-42C9-BB06-BDD19788A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DBCE-E149-48A1-B395-CF0D3B319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DE6D3-F822-4E89-A280-5E199A122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F1C15-39DB-4974-9600-F0F268233A14}" type="datetime1">
              <a:rPr lang="en-US"/>
              <a:pPr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FF57A-F549-474E-9988-DF8453B82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8801"/>
            <a:ext cx="38862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07BDC-28BF-41F4-8A3B-A6404E6C91E6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77181-587F-49F3-831E-12692A3B6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936" y="1681851"/>
            <a:ext cx="386715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507550"/>
            <a:ext cx="386715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1299" y="1681851"/>
            <a:ext cx="3868340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299" y="2507550"/>
            <a:ext cx="386834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444CC-58E0-4A52-887C-904B7A10E6A5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0545-9F91-4F41-8870-F650CCA6F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40896-8E10-4579-A17F-1F97A67FA2D6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D8BC7-E14B-476F-9932-34D353AE3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89D5B6-E569-4BE9-A580-B847023FFC14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291AD-79A4-4ACC-AD71-EE0D6EEEB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529613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45FB-FFA6-4664-9B6F-E680E351F298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12C2-BA54-48DF-ABE7-C4828ACA8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530852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E4C34-92DE-47E5-9204-190F09ADD390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B4B95-D451-4FC3-81BC-00A901FAC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F0043B3D-1CE8-4F6C-9211-747DCD6554C2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41ACB293-D225-47B4-86C6-3775F7978364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49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8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SzPct val="8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11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fld id="{49BCB705-1635-4383-8492-093F0CB5278B}" type="datetimeFigureOut">
              <a:rPr lang="en-US"/>
              <a:pPr/>
              <a:t>23/05/2014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fld id="{0B732C04-281C-4092-847C-A2918FDAE6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46" r:id="rId7"/>
    <p:sldLayoutId id="2147483956" r:id="rId8"/>
    <p:sldLayoutId id="2147483947" r:id="rId9"/>
    <p:sldLayoutId id="2147483957" r:id="rId10"/>
    <p:sldLayoutId id="214748395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ＭＳ Ｐゴシック" charset="-128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ＭＳ Ｐゴシック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Desktop/Worksheet%20in%20NIAHS-Phase%20II%20(Read-Only).xlsx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Office_Excel_Worksheet1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Proposal%202015-16%20xls%20dat.xlsx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hyperlink" Target="file:///C:\Users\shivangini.kar\Desktop\Log%20book.xls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smtClean="0"/>
              <a:t>NIAHS- PHASE II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US" smtClean="0"/>
              <a:t>Presentation by the Technical Support Unit to</a:t>
            </a:r>
          </a:p>
          <a:p>
            <a:pPr marL="63500"/>
            <a:r>
              <a:rPr lang="en-US" smtClean="0"/>
              <a:t>JS (HR) Dr Vishwas Mehta</a:t>
            </a:r>
          </a:p>
          <a:p>
            <a:pPr marL="63500"/>
            <a:r>
              <a:rPr lang="en-US" smtClean="0"/>
              <a:t>May 23 2014</a:t>
            </a:r>
          </a:p>
          <a:p>
            <a:pPr marL="63500"/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 txBox="1">
            <a:spLocks/>
          </p:cNvSpPr>
          <p:nvPr/>
        </p:nvSpPr>
        <p:spPr bwMode="auto">
          <a:xfrm>
            <a:off x="1524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rebuchet MS" pitchFamily="34" charset="0"/>
              <a:buAutoNum type="arabicPeriod" startAt="4"/>
            </a:pPr>
            <a:r>
              <a:rPr lang="en-US" sz="2800">
                <a:solidFill>
                  <a:schemeClr val="tx2"/>
                </a:solidFill>
                <a:latin typeface="Trebuchet MS" pitchFamily="34" charset="0"/>
              </a:rPr>
              <a:t>Standardization of curricula </a:t>
            </a:r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4294967295"/>
          </p:nvPr>
        </p:nvGraphicFramePr>
        <p:xfrm>
          <a:off x="215900" y="1981200"/>
          <a:ext cx="8775510" cy="450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4150"/>
                <a:gridCol w="52213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</a:t>
                      </a:r>
                      <a:r>
                        <a:rPr lang="en-US" sz="1600" baseline="0" dirty="0" smtClean="0"/>
                        <a:t> tasks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Stakeholder meeting with existing bodies implementing standards at various levels (such as NSDC-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HSSC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RCI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name a few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meetings conducted with </a:t>
                      </a:r>
                      <a:r>
                        <a:rPr lang="en-US" sz="1600" baseline="0" dirty="0" err="1" smtClean="0"/>
                        <a:t>HSSC</a:t>
                      </a:r>
                      <a:r>
                        <a:rPr lang="en-US" sz="1600" baseline="0" dirty="0" smtClean="0"/>
                        <a:t> regarding curricula review, multiple meetings with </a:t>
                      </a:r>
                      <a:r>
                        <a:rPr lang="en-US" sz="1600" baseline="0" dirty="0" err="1" smtClean="0"/>
                        <a:t>OCI</a:t>
                      </a:r>
                      <a:r>
                        <a:rPr lang="en-US" sz="1600" baseline="0" dirty="0" smtClean="0"/>
                        <a:t> conducted, </a:t>
                      </a:r>
                      <a:r>
                        <a:rPr lang="en-US" sz="1600" baseline="0" dirty="0" err="1" smtClean="0"/>
                        <a:t>RCI</a:t>
                      </a:r>
                      <a:r>
                        <a:rPr lang="en-US" sz="1600" baseline="0" dirty="0" smtClean="0"/>
                        <a:t> to be scheduled.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Desk review of existing curricula - national and international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Desk</a:t>
                      </a:r>
                      <a:r>
                        <a:rPr lang="en-US" sz="1600" baseline="0" dirty="0" smtClean="0"/>
                        <a:t> review format developed and review process initiated on-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118 curricula received by dept. from 10 states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133 curricula received by NIAHS-TSU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Constitution of</a:t>
                      </a:r>
                      <a:r>
                        <a:rPr lang="en-US" sz="1600" baseline="0" dirty="0" smtClean="0"/>
                        <a:t> task force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/>
                        <a:t>Proposed curricula</a:t>
                      </a:r>
                      <a:r>
                        <a:rPr lang="en-US" sz="1600" b="1" baseline="0" dirty="0" smtClean="0"/>
                        <a:t> review consultation to be undertaken in Nov 2014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Dialogues for participation from international institutions initiated- </a:t>
                      </a:r>
                      <a:r>
                        <a:rPr lang="en-US" sz="1400" b="1" baseline="0" dirty="0" smtClean="0"/>
                        <a:t>Sweden, UK, US and Canada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/>
                        <a:t>Visits planned for next week in </a:t>
                      </a:r>
                      <a:r>
                        <a:rPr lang="en-US" sz="1400" b="1" baseline="0" dirty="0" smtClean="0"/>
                        <a:t>Amrita, Thrissur medical college, Kerala University of Health Sciences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Approval and Dissemination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 Expected to be completed by mid of 2015</a:t>
                      </a: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22" name="Rectangle 5"/>
          <p:cNvSpPr>
            <a:spLocks noChangeArrowheads="1"/>
          </p:cNvSpPr>
          <p:nvPr/>
        </p:nvSpPr>
        <p:spPr bwMode="auto">
          <a:xfrm>
            <a:off x="241300" y="9906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As per the implementation plan following task were to be completed by third quarter of 2015 –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ChangeArrowheads="1"/>
          </p:cNvSpPr>
          <p:nvPr/>
        </p:nvSpPr>
        <p:spPr bwMode="auto">
          <a:xfrm>
            <a:off x="381000" y="1179513"/>
            <a:ext cx="86868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Additional technical support provided in the following-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endParaRPr lang="en-US" sz="1700">
              <a:latin typeface="Georgia" pitchFamily="18" charset="0"/>
            </a:endParaRP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700">
                <a:latin typeface="Georgia" pitchFamily="18" charset="0"/>
              </a:rPr>
              <a:t>Sample framework based on </a:t>
            </a:r>
            <a:r>
              <a:rPr lang="en-US" sz="1700" b="1">
                <a:latin typeface="Georgia" pitchFamily="18" charset="0"/>
              </a:rPr>
              <a:t>National Vocational Educational Qualification Framework</a:t>
            </a:r>
            <a:r>
              <a:rPr lang="en-US" sz="1700">
                <a:latin typeface="Georgia" pitchFamily="18" charset="0"/>
              </a:rPr>
              <a:t> (NVEQF) levels developed for one profession- to be circulated to subject experts for developing similar framework for various professions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700">
                <a:latin typeface="Georgia" pitchFamily="18" charset="0"/>
              </a:rPr>
              <a:t>Facilitation in formulation of Curricula review committee for first level approval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700">
                <a:latin typeface="Georgia" pitchFamily="18" charset="0"/>
              </a:rPr>
              <a:t>Facilitation of communication and follow up to various states for curricula submission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700">
                <a:latin typeface="Georgia" pitchFamily="18" charset="0"/>
              </a:rPr>
              <a:t>Dialogues initiated with various international organisations and institutions for curricula redesign and ToT for master trainers , includiing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Review the current teaching and training methodologies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Development of Teacher Training Curriculum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Identification of training sites for faculty development 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US" sz="1700">
              <a:latin typeface="Georgia" pitchFamily="18" charset="0"/>
            </a:endParaRP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700">
                <a:latin typeface="Georgia" pitchFamily="18" charset="0"/>
              </a:rPr>
              <a:t>Ongoing Planning for large scale advocacy for sensitization of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Consumers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Policy makers – including state authorities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Educational institutes and universities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Professional associations and state regulatory bodies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700">
                <a:latin typeface="Georgia" pitchFamily="18" charset="0"/>
              </a:rPr>
              <a:t>Students and practicing professionals </a:t>
            </a:r>
          </a:p>
        </p:txBody>
      </p:sp>
      <p:sp>
        <p:nvSpPr>
          <p:cNvPr id="26626" name="Title 1"/>
          <p:cNvSpPr txBox="1">
            <a:spLocks/>
          </p:cNvSpPr>
          <p:nvPr/>
        </p:nvSpPr>
        <p:spPr bwMode="auto">
          <a:xfrm>
            <a:off x="1524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rebuchet MS" pitchFamily="34" charset="0"/>
              <a:buAutoNum type="arabicPeriod" startAt="4"/>
            </a:pPr>
            <a:r>
              <a:rPr lang="en-US" sz="2800">
                <a:solidFill>
                  <a:schemeClr val="tx2"/>
                </a:solidFill>
                <a:latin typeface="Trebuchet MS" pitchFamily="34" charset="0"/>
              </a:rPr>
              <a:t>Standardization of curricula (contd.)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 txBox="1">
            <a:spLocks/>
          </p:cNvSpPr>
          <p:nvPr/>
        </p:nvSpPr>
        <p:spPr bwMode="auto">
          <a:xfrm>
            <a:off x="1524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rebuchet MS" pitchFamily="34" charset="0"/>
              <a:buAutoNum type="arabicPeriod" startAt="5"/>
            </a:pPr>
            <a:r>
              <a:rPr lang="en-US" sz="2800">
                <a:solidFill>
                  <a:schemeClr val="tx2"/>
                </a:solidFill>
                <a:latin typeface="Trebuchet MS" pitchFamily="34" charset="0"/>
              </a:rPr>
              <a:t>Increasing sanctioned posts (contd.) 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85800" y="1295400"/>
            <a:ext cx="807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As per the implementation plan – no planned activities for increasing sanctioned posts.</a:t>
            </a:r>
          </a:p>
          <a:p>
            <a:endParaRPr lang="en-US" b="1">
              <a:latin typeface="Georgia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685800" y="2332038"/>
            <a:ext cx="73152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b="1">
                <a:latin typeface="Georgia" pitchFamily="18" charset="0"/>
              </a:rPr>
              <a:t>Possible intervention for increasing sanctioned posts-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Dialogues to be initiated with NHM for possibilities of the same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Mapping of existing positions in public sector across all states.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Uncovering hidden positions through - Allied health career fair (linking professionals with prospective employers)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 txBox="1">
            <a:spLocks/>
          </p:cNvSpPr>
          <p:nvPr/>
        </p:nvSpPr>
        <p:spPr bwMode="auto">
          <a:xfrm>
            <a:off x="1524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rebuchet MS" pitchFamily="34" charset="0"/>
              <a:buAutoNum type="arabicPeriod" startAt="6"/>
            </a:pPr>
            <a:r>
              <a:rPr lang="en-US" sz="2800">
                <a:solidFill>
                  <a:schemeClr val="tx2"/>
                </a:solidFill>
                <a:latin typeface="Trebuchet MS" pitchFamily="34" charset="0"/>
              </a:rPr>
              <a:t>Pan India Advocacy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077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As per the implementation plan – plan to be finalized  in the kick off meeting </a:t>
            </a:r>
          </a:p>
          <a:p>
            <a:pPr>
              <a:buFont typeface="Trebuchet MS" pitchFamily="34" charset="0"/>
              <a:buAutoNum type="arabicPeriod"/>
            </a:pPr>
            <a:r>
              <a:rPr lang="en-US" b="1">
                <a:latin typeface="Georgia" pitchFamily="18" charset="0"/>
              </a:rPr>
              <a:t>First meeting undertaken with Media and public relations experts – as per the recommendation work in progress (detailing of the implementation activities )– plan to be finalized.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85800" y="3411538"/>
            <a:ext cx="73152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b="1">
                <a:latin typeface="Georgia" pitchFamily="18" charset="0"/>
              </a:rPr>
              <a:t>Possible intervention-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Dialogues to be initiated with centres of excellence and experts for the same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Concept note – in progress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Concept note on health conclave (first draft ready)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mtClean="0"/>
              <a:t>Global Allied Health Conclave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76800"/>
          </a:xfrm>
        </p:spPr>
        <p:txBody>
          <a:bodyPr>
            <a:normAutofit/>
          </a:bodyPr>
          <a:lstStyle/>
          <a:p>
            <a:r>
              <a:rPr lang="en-US" sz="2600" smtClean="0"/>
              <a:t>The event will aim to bring policy makers, beneficiaries, professionals, employers to one single platform so that - </a:t>
            </a:r>
          </a:p>
          <a:p>
            <a:pPr>
              <a:buFont typeface="Georgia" pitchFamily="18" charset="0"/>
              <a:buNone/>
            </a:pPr>
            <a:endParaRPr lang="en-US" sz="2600" smtClean="0"/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Post-conclave curricula review workshop by global experts can provide final comments on the competencies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Advocacy of existing Allied Health Courses in India can be undertaken at a global platform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Highlighting- career development pathway for professionals – national and international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On site admissions by various AHS Institutes and Universities.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Registration for interviews  by various prospective employers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Government –recognised centers of excellence may be showcased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NIAHS and RIAHS updates may be provided to prospective students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5"/>
          <p:cNvGrpSpPr>
            <a:grpSpLocks/>
          </p:cNvGrpSpPr>
          <p:nvPr/>
        </p:nvGrpSpPr>
        <p:grpSpPr bwMode="auto">
          <a:xfrm>
            <a:off x="1524000" y="685800"/>
            <a:ext cx="6553200" cy="6022975"/>
            <a:chOff x="0" y="0"/>
            <a:chExt cx="6153150" cy="7867650"/>
          </a:xfrm>
        </p:grpSpPr>
        <p:sp>
          <p:nvSpPr>
            <p:cNvPr id="27" name="Rectangle 26"/>
            <p:cNvSpPr/>
            <p:nvPr/>
          </p:nvSpPr>
          <p:spPr>
            <a:xfrm>
              <a:off x="1811066" y="0"/>
              <a:ext cx="2601077" cy="410594"/>
            </a:xfrm>
            <a:prstGeom prst="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Pre- Registration for Event/Fair</a:t>
              </a:r>
            </a:p>
          </p:txBody>
        </p:sp>
        <p:sp>
          <p:nvSpPr>
            <p:cNvPr id="28" name="Round Diagonal Corner Rectangle 27"/>
            <p:cNvSpPr/>
            <p:nvPr/>
          </p:nvSpPr>
          <p:spPr>
            <a:xfrm>
              <a:off x="28322" y="951833"/>
              <a:ext cx="2019747" cy="543312"/>
            </a:xfrm>
            <a:prstGeom prst="round2Diag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12</a:t>
              </a:r>
              <a:r>
                <a:rPr lang="en-US" sz="1200" baseline="30000">
                  <a:solidFill>
                    <a:srgbClr val="572111"/>
                  </a:solidFill>
                  <a:ea typeface="Candara" pitchFamily="34" charset="0"/>
                </a:rPr>
                <a:t>th</a:t>
              </a: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 Students/ Interested candidates</a:t>
              </a:r>
            </a:p>
          </p:txBody>
        </p:sp>
        <p:sp>
          <p:nvSpPr>
            <p:cNvPr id="29" name="Round Diagonal Corner Rectangle 28"/>
            <p:cNvSpPr/>
            <p:nvPr/>
          </p:nvSpPr>
          <p:spPr>
            <a:xfrm>
              <a:off x="2171788" y="943538"/>
              <a:ext cx="2019747" cy="543312"/>
            </a:xfrm>
            <a:prstGeom prst="round2Diag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Candidates</a:t>
              </a:r>
              <a:r>
                <a:rPr lang="en-US" altLang="en-US" sz="1200">
                  <a:solidFill>
                    <a:srgbClr val="572111"/>
                  </a:solidFill>
                  <a:ea typeface="Candara" pitchFamily="34" charset="0"/>
                </a:rPr>
                <a:t>’</a:t>
              </a: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 persuing Allied Health profession</a:t>
              </a:r>
            </a:p>
          </p:txBody>
        </p:sp>
        <p:sp>
          <p:nvSpPr>
            <p:cNvPr id="30" name="Round Diagonal Corner Rectangle 29"/>
            <p:cNvSpPr/>
            <p:nvPr/>
          </p:nvSpPr>
          <p:spPr>
            <a:xfrm>
              <a:off x="4343575" y="885474"/>
              <a:ext cx="1809575" cy="524648"/>
            </a:xfrm>
            <a:prstGeom prst="round2Diag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Professionals from Allied Health Sciences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502513" y="2181541"/>
              <a:ext cx="3076575" cy="875105"/>
            </a:xfrm>
            <a:prstGeom prst="round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Conferences- policy dialogue, poster and oral presentations, Panel discussions and carrier growth prospects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9378" y="3666317"/>
              <a:ext cx="2542944" cy="1067961"/>
            </a:xfrm>
            <a:prstGeom prst="round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Exposure of various colleges, Institutions and Universities offering Allied Health Courses.</a:t>
              </a:r>
            </a:p>
          </p:txBody>
        </p:sp>
        <p:cxnSp>
          <p:nvCxnSpPr>
            <p:cNvPr id="30729" name="Straight Arrow Connector 32"/>
            <p:cNvCxnSpPr>
              <a:cxnSpLocks noChangeShapeType="1"/>
            </p:cNvCxnSpPr>
            <p:nvPr/>
          </p:nvCxnSpPr>
          <p:spPr bwMode="auto">
            <a:xfrm flipV="1">
              <a:off x="1190625" y="438150"/>
              <a:ext cx="857250" cy="466725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30" name="Straight Arrow Connector 33"/>
            <p:cNvCxnSpPr>
              <a:cxnSpLocks noChangeShapeType="1"/>
            </p:cNvCxnSpPr>
            <p:nvPr/>
          </p:nvCxnSpPr>
          <p:spPr bwMode="auto">
            <a:xfrm flipH="1" flipV="1">
              <a:off x="4286250" y="428625"/>
              <a:ext cx="809625" cy="45720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5" name="Rounded Rectangle 34"/>
            <p:cNvSpPr/>
            <p:nvPr/>
          </p:nvSpPr>
          <p:spPr>
            <a:xfrm>
              <a:off x="0" y="5171829"/>
              <a:ext cx="2505680" cy="858515"/>
            </a:xfrm>
            <a:prstGeom prst="round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On the spot registrations for admissions by colleges, institutions and universities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91090" y="3658022"/>
              <a:ext cx="2590643" cy="1036854"/>
            </a:xfrm>
            <a:prstGeom prst="round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Exposure of Hospitals and Companies for existing Professionals</a:t>
              </a:r>
            </a:p>
          </p:txBody>
        </p:sp>
        <p:cxnSp>
          <p:nvCxnSpPr>
            <p:cNvPr id="30733" name="Straight Arrow Connector 36"/>
            <p:cNvCxnSpPr>
              <a:cxnSpLocks noChangeShapeType="1"/>
            </p:cNvCxnSpPr>
            <p:nvPr/>
          </p:nvCxnSpPr>
          <p:spPr bwMode="auto">
            <a:xfrm flipH="1">
              <a:off x="2124075" y="3086100"/>
              <a:ext cx="390525" cy="51435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34" name="Straight Arrow Connector 37"/>
            <p:cNvCxnSpPr>
              <a:cxnSpLocks noChangeShapeType="1"/>
            </p:cNvCxnSpPr>
            <p:nvPr/>
          </p:nvCxnSpPr>
          <p:spPr bwMode="auto">
            <a:xfrm>
              <a:off x="3714750" y="3067050"/>
              <a:ext cx="419100" cy="581025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35" name="Straight Arrow Connector 38"/>
            <p:cNvCxnSpPr>
              <a:cxnSpLocks noChangeShapeType="1"/>
            </p:cNvCxnSpPr>
            <p:nvPr/>
          </p:nvCxnSpPr>
          <p:spPr bwMode="auto">
            <a:xfrm>
              <a:off x="1333500" y="1609725"/>
              <a:ext cx="800100" cy="504825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36" name="Straight Arrow Connector 39"/>
            <p:cNvCxnSpPr>
              <a:cxnSpLocks noChangeShapeType="1"/>
            </p:cNvCxnSpPr>
            <p:nvPr/>
          </p:nvCxnSpPr>
          <p:spPr bwMode="auto">
            <a:xfrm flipH="1">
              <a:off x="3190875" y="1647825"/>
              <a:ext cx="9525" cy="47625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37" name="Straight Arrow Connector 40"/>
            <p:cNvCxnSpPr>
              <a:cxnSpLocks noChangeShapeType="1"/>
            </p:cNvCxnSpPr>
            <p:nvPr/>
          </p:nvCxnSpPr>
          <p:spPr bwMode="auto">
            <a:xfrm flipH="1">
              <a:off x="4314825" y="1619250"/>
              <a:ext cx="704850" cy="43815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38" name="Straight Arrow Connector 41"/>
            <p:cNvCxnSpPr>
              <a:cxnSpLocks noChangeShapeType="1"/>
            </p:cNvCxnSpPr>
            <p:nvPr/>
          </p:nvCxnSpPr>
          <p:spPr bwMode="auto">
            <a:xfrm flipH="1">
              <a:off x="1133475" y="4772025"/>
              <a:ext cx="9525" cy="352425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3" name="Rounded Rectangle 42"/>
            <p:cNvSpPr/>
            <p:nvPr/>
          </p:nvSpPr>
          <p:spPr>
            <a:xfrm>
              <a:off x="3495431" y="5153166"/>
              <a:ext cx="2486302" cy="819114"/>
            </a:xfrm>
            <a:prstGeom prst="roundRect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(Online) Live Registration of Allied Health Professionals with online CV submission</a:t>
              </a:r>
            </a:p>
          </p:txBody>
        </p:sp>
        <p:cxnSp>
          <p:nvCxnSpPr>
            <p:cNvPr id="30740" name="Straight Arrow Connector 43"/>
            <p:cNvCxnSpPr>
              <a:cxnSpLocks noChangeShapeType="1"/>
            </p:cNvCxnSpPr>
            <p:nvPr/>
          </p:nvCxnSpPr>
          <p:spPr bwMode="auto">
            <a:xfrm>
              <a:off x="4733925" y="4743450"/>
              <a:ext cx="0" cy="32385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5" name="Oval 44"/>
            <p:cNvSpPr/>
            <p:nvPr/>
          </p:nvSpPr>
          <p:spPr>
            <a:xfrm>
              <a:off x="1171603" y="6324811"/>
              <a:ext cx="4067817" cy="1542839"/>
            </a:xfrm>
            <a:prstGeom prst="ellipse">
              <a:avLst/>
            </a:prstGeom>
            <a:solidFill>
              <a:srgbClr val="82B4B9"/>
            </a:solidFill>
            <a:ln w="12700" cap="flat" cmpd="sng" algn="ctr">
              <a:solidFill>
                <a:srgbClr val="82B4B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63500" algn="ctr">
                <a:lnSpc>
                  <a:spcPct val="120000"/>
                </a:lnSpc>
                <a:spcAft>
                  <a:spcPts val="1200"/>
                </a:spcAft>
              </a:pPr>
              <a:r>
                <a:rPr lang="en-US" sz="1200">
                  <a:solidFill>
                    <a:srgbClr val="572111"/>
                  </a:solidFill>
                  <a:ea typeface="Candara" pitchFamily="34" charset="0"/>
                </a:rPr>
                <a:t>Feedback from hospitals for conducting INTERVIEWS &amp; from colleges/ Universities for ADMISSIONS.</a:t>
              </a:r>
            </a:p>
          </p:txBody>
        </p:sp>
        <p:cxnSp>
          <p:nvCxnSpPr>
            <p:cNvPr id="30742" name="Straight Arrow Connector 45"/>
            <p:cNvCxnSpPr>
              <a:cxnSpLocks noChangeShapeType="1"/>
            </p:cNvCxnSpPr>
            <p:nvPr/>
          </p:nvCxnSpPr>
          <p:spPr bwMode="auto">
            <a:xfrm>
              <a:off x="1371600" y="6067425"/>
              <a:ext cx="733425" cy="36195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743" name="Straight Arrow Connector 46"/>
            <p:cNvCxnSpPr>
              <a:cxnSpLocks noChangeShapeType="1"/>
            </p:cNvCxnSpPr>
            <p:nvPr/>
          </p:nvCxnSpPr>
          <p:spPr bwMode="auto">
            <a:xfrm flipH="1">
              <a:off x="3952875" y="6000750"/>
              <a:ext cx="695325" cy="361950"/>
            </a:xfrm>
            <a:prstGeom prst="straightConnector1">
              <a:avLst/>
            </a:prstGeom>
            <a:noFill/>
            <a:ln w="6350">
              <a:solidFill>
                <a:srgbClr val="82B4B9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30722" name="Title 47"/>
          <p:cNvSpPr>
            <a:spLocks noGrp="1"/>
          </p:cNvSpPr>
          <p:nvPr>
            <p:ph type="title"/>
          </p:nvPr>
        </p:nvSpPr>
        <p:spPr>
          <a:xfrm>
            <a:off x="0" y="293688"/>
            <a:ext cx="8229600" cy="1069975"/>
          </a:xfrm>
        </p:spPr>
        <p:txBody>
          <a:bodyPr/>
          <a:lstStyle/>
          <a:p>
            <a:r>
              <a:rPr lang="en-US" sz="2800" smtClean="0"/>
              <a:t>Flow of event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 txBox="1">
            <a:spLocks/>
          </p:cNvSpPr>
          <p:nvPr/>
        </p:nvSpPr>
        <p:spPr bwMode="auto">
          <a:xfrm>
            <a:off x="1524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rebuchet MS" pitchFamily="34" charset="0"/>
              <a:buAutoNum type="arabicPeriod" startAt="7"/>
            </a:pPr>
            <a:r>
              <a:rPr lang="en-US" sz="2800">
                <a:solidFill>
                  <a:schemeClr val="tx2"/>
                </a:solidFill>
                <a:latin typeface="Trebuchet MS" pitchFamily="34" charset="0"/>
              </a:rPr>
              <a:t>Live registry for Health Professionals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0772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As per the implementation plan – plan to be finalized  in the kick off meeting </a:t>
            </a:r>
          </a:p>
          <a:p>
            <a:endParaRPr lang="en-US" b="1">
              <a:latin typeface="Georgia" pitchFamily="18" charset="0"/>
            </a:endParaRPr>
          </a:p>
          <a:p>
            <a:pPr>
              <a:buFont typeface="Trebuchet MS" pitchFamily="34" charset="0"/>
              <a:buAutoNum type="arabicPeriod"/>
            </a:pPr>
            <a:r>
              <a:rPr lang="en-US" b="1">
                <a:latin typeface="Georgia" pitchFamily="18" charset="0"/>
              </a:rPr>
              <a:t>First meeting undertaken with IT experts– as per the recommendation  - format developed -  plan to be finalized in the kick off meeting.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685800" y="3411538"/>
            <a:ext cx="7315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900" b="1">
                <a:latin typeface="Georgia" pitchFamily="18" charset="0"/>
              </a:rPr>
              <a:t>Possible intervention-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 sz="1900">
                <a:latin typeface="Georgia" pitchFamily="18" charset="0"/>
              </a:rPr>
              <a:t>Concept note – in progress (first draft ready)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61722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a typeface="+mj-ea"/>
              </a:rPr>
              <a:t>Purpose</a:t>
            </a:r>
            <a:endParaRPr lang="en-US" sz="3600" dirty="0">
              <a:solidFill>
                <a:schemeClr val="bg2">
                  <a:lumMod val="75000"/>
                </a:schemeClr>
              </a:solidFill>
              <a:ea typeface="+mj-ea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72400" cy="4419600"/>
          </a:xfrm>
        </p:spPr>
        <p:txBody>
          <a:bodyPr/>
          <a:lstStyle/>
          <a:p>
            <a:pPr marL="109538" indent="0">
              <a:spcBef>
                <a:spcPts val="600"/>
              </a:spcBef>
              <a:spcAft>
                <a:spcPts val="600"/>
              </a:spcAft>
              <a:buFont typeface="Georgia" pitchFamily="18" charset="0"/>
              <a:buNone/>
            </a:pPr>
            <a:r>
              <a:rPr lang="en-US" sz="1900" smtClean="0"/>
              <a:t>To enumerate number of active healthcare professionals practicing in the country for policy planning.</a:t>
            </a:r>
          </a:p>
          <a:p>
            <a:pPr marL="109538" indent="0">
              <a:spcBef>
                <a:spcPts val="600"/>
              </a:spcBef>
              <a:spcAft>
                <a:spcPts val="600"/>
              </a:spcAft>
              <a:buFont typeface="Georgia" pitchFamily="18" charset="0"/>
              <a:buNone/>
            </a:pPr>
            <a:endParaRPr lang="en-US" sz="1900" smtClean="0"/>
          </a:p>
          <a:p>
            <a:pPr marL="514350" lvl="1" indent="-457200">
              <a:spcBef>
                <a:spcPts val="600"/>
              </a:spcBef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This register would be an </a:t>
            </a:r>
            <a:r>
              <a:rPr lang="en-US" sz="1900" b="1" smtClean="0">
                <a:solidFill>
                  <a:schemeClr val="tx1"/>
                </a:solidFill>
              </a:rPr>
              <a:t>online register</a:t>
            </a:r>
            <a:r>
              <a:rPr lang="en-US" sz="1900" smtClean="0">
                <a:solidFill>
                  <a:schemeClr val="tx1"/>
                </a:solidFill>
              </a:rPr>
              <a:t>, where healthcare professionals can self register by filling an online form with their nominal details. </a:t>
            </a:r>
          </a:p>
          <a:p>
            <a:pPr marL="514350" lvl="1" indent="-457200">
              <a:spcBef>
                <a:spcPts val="600"/>
              </a:spcBef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This register would help the stakeholders in better planning and project for the professionals so that these professionals are fully benefitted. By tracking the </a:t>
            </a:r>
            <a:r>
              <a:rPr lang="en-US" sz="1900" b="1" smtClean="0">
                <a:solidFill>
                  <a:schemeClr val="tx1"/>
                </a:solidFill>
              </a:rPr>
              <a:t>actual numbers of the healthcare professionals</a:t>
            </a:r>
            <a:r>
              <a:rPr lang="en-US" sz="1900" smtClean="0">
                <a:solidFill>
                  <a:schemeClr val="tx1"/>
                </a:solidFill>
              </a:rPr>
              <a:t>, human resources which are discreetly scattered throughout the country mainly in urban area can be evenly distributed as per the need and requirement of the society.</a:t>
            </a:r>
          </a:p>
          <a:p>
            <a:pPr marL="514350" lvl="1" indent="-457200">
              <a:spcBef>
                <a:spcPts val="600"/>
              </a:spcBef>
              <a:spcAft>
                <a:spcPts val="600"/>
              </a:spcAft>
              <a:buFont typeface="Trebuchet MS" pitchFamily="34" charset="0"/>
              <a:buAutoNum type="arabicPeriod"/>
            </a:pPr>
            <a:endParaRPr lang="en-US" sz="19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61722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a typeface="+mj-ea"/>
              </a:rPr>
              <a:t>Purpose</a:t>
            </a:r>
            <a:endParaRPr lang="en-US" sz="3600" dirty="0">
              <a:solidFill>
                <a:schemeClr val="bg2">
                  <a:lumMod val="75000"/>
                </a:schemeClr>
              </a:solidFill>
              <a:ea typeface="+mj-ea"/>
            </a:endParaRP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457200" y="1295400"/>
            <a:ext cx="7924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lvl="1" indent="-457200">
              <a:spcBef>
                <a:spcPts val="600"/>
              </a:spcBef>
              <a:spcAft>
                <a:spcPts val="600"/>
              </a:spcAft>
              <a:buFont typeface="Trebuchet MS" pitchFamily="34" charset="0"/>
              <a:buAutoNum type="arabicPeriod" startAt="3"/>
            </a:pPr>
            <a:r>
              <a:rPr lang="en-US" sz="1900" dirty="0">
                <a:latin typeface="Georgia" pitchFamily="18" charset="0"/>
              </a:rPr>
              <a:t>In additional to this , live register will provide an opportunity to the professionals  for </a:t>
            </a:r>
            <a:r>
              <a:rPr lang="en-US" sz="1900" b="1" dirty="0">
                <a:latin typeface="Georgia" pitchFamily="18" charset="0"/>
              </a:rPr>
              <a:t>employment</a:t>
            </a:r>
            <a:r>
              <a:rPr lang="en-US" sz="1900" dirty="0">
                <a:latin typeface="Georgia" pitchFamily="18" charset="0"/>
              </a:rPr>
              <a:t> as well as  employers  will gain access to large set of </a:t>
            </a:r>
            <a:r>
              <a:rPr lang="en-US" sz="1900" b="1" dirty="0">
                <a:latin typeface="Georgia" pitchFamily="18" charset="0"/>
              </a:rPr>
              <a:t>skilled professionals </a:t>
            </a:r>
            <a:r>
              <a:rPr lang="en-US" sz="1900" dirty="0">
                <a:latin typeface="Georgia" pitchFamily="18" charset="0"/>
              </a:rPr>
              <a:t>- </a:t>
            </a:r>
          </a:p>
          <a:p>
            <a:pPr marL="779463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dirty="0">
                <a:latin typeface="Georgia" pitchFamily="18" charset="0"/>
              </a:rPr>
              <a:t>Hospitals and companies with the immense need of such professionals will be registered with the National Registry to gain access to the large group of professionals for recruitment purposes. </a:t>
            </a:r>
          </a:p>
          <a:p>
            <a:pPr marL="779463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700" dirty="0">
                <a:latin typeface="Georgia" pitchFamily="18" charset="0"/>
              </a:rPr>
              <a:t>Prior consent from the professionals will be taken for sharing the data with the potential employers.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001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a typeface="+mj-ea"/>
              </a:rPr>
              <a:t>Layout of the Online Self Registration</a:t>
            </a:r>
          </a:p>
        </p:txBody>
      </p:sp>
      <p:graphicFrame>
        <p:nvGraphicFramePr>
          <p:cNvPr id="1026" name="Content Placeholder 4">
            <a:hlinkClick r:id="rId3" action="ppaction://hlinkfile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19200" y="2133600"/>
          <a:ext cx="1784350" cy="1857375"/>
        </p:xfrm>
        <a:graphic>
          <a:graphicData uri="http://schemas.openxmlformats.org/presentationml/2006/ole">
            <p:oleObj spid="_x0000_s1026" name="Worksheet" showAsIcon="1" r:id="rId4" imgW="914400" imgH="714240" progId="Excel.Shee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3048000"/>
            <a:ext cx="2343150" cy="1323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small" dirty="0">
                <a:latin typeface="+mn-lt"/>
                <a:ea typeface="+mn-ea"/>
              </a:rPr>
              <a:t>Online Healthcare Professional Registry</a:t>
            </a:r>
          </a:p>
        </p:txBody>
      </p:sp>
      <p:pic>
        <p:nvPicPr>
          <p:cNvPr id="5" name="Content Placeholder 3" descr="untitled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791457" y="2079423"/>
            <a:ext cx="3057143" cy="190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19480" y="2105116"/>
            <a:ext cx="2209800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Registry of Healthcare Professionals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427072">
            <a:off x="4872228" y="2269804"/>
            <a:ext cx="685800" cy="307777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650" y="4038600"/>
            <a:ext cx="302895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small" dirty="0" smtClean="0">
                <a:latin typeface="+mn-lt"/>
                <a:ea typeface="+mn-ea"/>
              </a:rPr>
              <a:t>E-card for </a:t>
            </a:r>
            <a:r>
              <a:rPr lang="en-US" sz="2000" b="1" cap="small" dirty="0">
                <a:latin typeface="+mn-lt"/>
                <a:ea typeface="+mn-ea"/>
              </a:rPr>
              <a:t>Healthcare </a:t>
            </a:r>
            <a:r>
              <a:rPr lang="en-US" sz="2000" b="1" cap="small" dirty="0" smtClean="0">
                <a:latin typeface="+mn-lt"/>
                <a:ea typeface="+mn-ea"/>
              </a:rPr>
              <a:t>Professionals</a:t>
            </a:r>
            <a:endParaRPr lang="en-US" sz="2000" b="1" cap="small" dirty="0">
              <a:latin typeface="+mn-lt"/>
              <a:ea typeface="+mn-e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smtClean="0"/>
              <a:t>NIAHS </a:t>
            </a:r>
            <a:r>
              <a:rPr lang="en-US" sz="2400" i="1" smtClean="0"/>
              <a:t>SO FAR</a:t>
            </a:r>
            <a:r>
              <a:rPr lang="en-US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088"/>
            <a:ext cx="8229600" cy="43243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>
                <a:ea typeface="+mn-ea"/>
              </a:rPr>
              <a:t>Report released in Dec 2012 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>
                <a:ea typeface="+mn-ea"/>
              </a:rPr>
              <a:t>Ongoing technical support to Ministry of Health and Family Welfare on various allied health and HRH related issues </a:t>
            </a:r>
            <a:r>
              <a:rPr lang="en-US" sz="2000" dirty="0" smtClean="0">
                <a:ea typeface="+mn-ea"/>
              </a:rPr>
              <a:t>since 2013. 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>
                <a:ea typeface="+mn-ea"/>
              </a:rPr>
              <a:t>Contract signed to set up a </a:t>
            </a:r>
            <a:r>
              <a:rPr lang="en-US" sz="2000" dirty="0" err="1">
                <a:ea typeface="+mn-ea"/>
              </a:rPr>
              <a:t>TSU</a:t>
            </a:r>
            <a:r>
              <a:rPr lang="en-US" sz="2000" dirty="0">
                <a:ea typeface="+mn-ea"/>
              </a:rPr>
              <a:t> at MoHFW </a:t>
            </a:r>
            <a:r>
              <a:rPr lang="en-US" sz="2000" dirty="0" smtClean="0">
                <a:ea typeface="+mn-ea"/>
              </a:rPr>
              <a:t>in Feb 2014 </a:t>
            </a:r>
            <a:endParaRPr lang="en-US" sz="2000" dirty="0">
              <a:ea typeface="+mn-ea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Completion of hiring process expected to be completed by the end of May 2014 </a:t>
            </a:r>
            <a:endParaRPr lang="en-US" sz="2000" dirty="0" smtClean="0">
              <a:solidFill>
                <a:schemeClr val="tx1"/>
              </a:solidFill>
              <a:ea typeface="+mn-ea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sz="2000" dirty="0" smtClean="0">
                <a:solidFill>
                  <a:schemeClr val="tx1"/>
                </a:solidFill>
                <a:ea typeface="+mn-ea"/>
              </a:rPr>
              <a:t>Activities already being initiated </a:t>
            </a:r>
            <a:endParaRPr lang="en-US" sz="2000" dirty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rrowheads="1"/>
          </p:cNvPicPr>
          <p:nvPr/>
        </p:nvPicPr>
        <p:blipFill>
          <a:blip r:embed="rId2" cstate="print"/>
          <a:srcRect b="9866"/>
          <a:stretch>
            <a:fillRect/>
          </a:stretch>
        </p:blipFill>
        <p:spPr bwMode="auto">
          <a:xfrm>
            <a:off x="12700" y="0"/>
            <a:ext cx="9131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rrowheads="1"/>
          </p:cNvPicPr>
          <p:nvPr/>
        </p:nvPicPr>
        <p:blipFill>
          <a:blip r:embed="rId2" cstate="print"/>
          <a:srcRect b="13066"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/>
          <a:lstStyle/>
          <a:p>
            <a:r>
              <a:rPr lang="en-US" sz="2800" smtClean="0"/>
              <a:t>Additional technical support- Medical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868363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2200" smtClean="0">
                <a:solidFill>
                  <a:schemeClr val="tx1"/>
                </a:solidFill>
              </a:rPr>
              <a:t>Prepared summary notes for the </a:t>
            </a:r>
            <a:r>
              <a:rPr lang="en-US" altLang="en-US" sz="2200" smtClean="0">
                <a:solidFill>
                  <a:schemeClr val="tx1"/>
                </a:solidFill>
              </a:rPr>
              <a:t>‘</a:t>
            </a:r>
            <a:r>
              <a:rPr lang="en-US" sz="2200" smtClean="0">
                <a:solidFill>
                  <a:schemeClr val="tx1"/>
                </a:solidFill>
              </a:rPr>
              <a:t>Hearing Committee</a:t>
            </a:r>
            <a:r>
              <a:rPr lang="en-US" altLang="en-US" sz="2200" smtClean="0">
                <a:solidFill>
                  <a:schemeClr val="tx1"/>
                </a:solidFill>
              </a:rPr>
              <a:t>’</a:t>
            </a:r>
            <a:r>
              <a:rPr lang="en-US" sz="2200" smtClean="0">
                <a:solidFill>
                  <a:schemeClr val="tx1"/>
                </a:solidFill>
              </a:rPr>
              <a:t> based on the observation made by MCI for </a:t>
            </a:r>
            <a:r>
              <a:rPr lang="en-US" sz="2200" b="1" smtClean="0">
                <a:solidFill>
                  <a:schemeClr val="tx1"/>
                </a:solidFill>
              </a:rPr>
              <a:t>687 PG Courses of 139 colleges. </a:t>
            </a:r>
          </a:p>
          <a:p>
            <a:pPr marL="868363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2200" smtClean="0">
                <a:solidFill>
                  <a:schemeClr val="tx1"/>
                </a:solidFill>
              </a:rPr>
              <a:t>Compiled the recommendations made by </a:t>
            </a:r>
            <a:r>
              <a:rPr lang="en-US" altLang="en-US" sz="2200" smtClean="0">
                <a:solidFill>
                  <a:schemeClr val="tx1"/>
                </a:solidFill>
              </a:rPr>
              <a:t>‘</a:t>
            </a:r>
            <a:r>
              <a:rPr lang="en-US" sz="2200" smtClean="0">
                <a:solidFill>
                  <a:schemeClr val="tx1"/>
                </a:solidFill>
              </a:rPr>
              <a:t>Hearing Committee</a:t>
            </a:r>
            <a:r>
              <a:rPr lang="en-US" altLang="en-US" sz="2200" smtClean="0">
                <a:solidFill>
                  <a:schemeClr val="tx1"/>
                </a:solidFill>
              </a:rPr>
              <a:t>’</a:t>
            </a:r>
            <a:r>
              <a:rPr lang="en-US" sz="2200" smtClean="0">
                <a:solidFill>
                  <a:schemeClr val="tx1"/>
                </a:solidFill>
              </a:rPr>
              <a:t> to the medical institutions. </a:t>
            </a:r>
          </a:p>
          <a:p>
            <a:pPr marL="868363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2200" smtClean="0">
                <a:solidFill>
                  <a:schemeClr val="tx1"/>
                </a:solidFill>
              </a:rPr>
              <a:t>Prepared disapproval and conditional letters of permission for medical colleges. </a:t>
            </a:r>
          </a:p>
          <a:p>
            <a:pPr marL="868363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2200" smtClean="0">
                <a:solidFill>
                  <a:schemeClr val="tx1"/>
                </a:solidFill>
              </a:rPr>
              <a:t>Prepared a college wise data regarding approved and disapproved schemes</a:t>
            </a:r>
          </a:p>
          <a:p>
            <a:pPr marL="868363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2200" smtClean="0">
                <a:solidFill>
                  <a:schemeClr val="tx1"/>
                </a:solidFill>
              </a:rPr>
              <a:t>Preparing a database of medical colleges those who have sent proposals to MoHFW for increasing/ starting of PG seats.( </a:t>
            </a:r>
            <a:r>
              <a:rPr lang="en-US" sz="2200" smtClean="0">
                <a:solidFill>
                  <a:schemeClr val="tx1"/>
                </a:solidFill>
                <a:hlinkClick r:id="rId2" action="ppaction://hlinkfile"/>
              </a:rPr>
              <a:t>Proposal 2015-16 xls dat.xlsx </a:t>
            </a:r>
            <a:r>
              <a:rPr lang="en-US" sz="2200" smtClean="0">
                <a:solidFill>
                  <a:schemeClr val="tx1"/>
                </a:solidFill>
              </a:rPr>
              <a:t>) </a:t>
            </a:r>
          </a:p>
          <a:p>
            <a:pPr marL="868363" lvl="1" indent="-457200">
              <a:lnSpc>
                <a:spcPct val="90000"/>
              </a:lnSpc>
              <a:buFont typeface="Georgia" pitchFamily="18" charset="0"/>
              <a:buNone/>
            </a:pPr>
            <a:endParaRPr lang="en-US" sz="2200" smtClean="0">
              <a:solidFill>
                <a:schemeClr val="tx1"/>
              </a:solidFill>
            </a:endParaRPr>
          </a:p>
          <a:p>
            <a:pPr marL="868363" lvl="1" indent="-457200">
              <a:lnSpc>
                <a:spcPct val="90000"/>
              </a:lnSpc>
              <a:buFont typeface="Georgia" pitchFamily="18" charset="0"/>
              <a:buNone/>
            </a:pPr>
            <a:r>
              <a:rPr lang="en-US" sz="2200" smtClean="0">
                <a:solidFill>
                  <a:schemeClr val="tx1"/>
                </a:solidFill>
              </a:rPr>
              <a:t>National post graduate seat analysis for medical colleges across India based on MCI data.</a:t>
            </a:r>
          </a:p>
          <a:p>
            <a:pPr marL="868363" lvl="1" indent="-457200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ChangeArrowheads="1"/>
          </p:cNvSpPr>
          <p:nvPr/>
        </p:nvSpPr>
        <p:spPr bwMode="auto">
          <a:xfrm>
            <a:off x="762000" y="1524000"/>
            <a:ext cx="80772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8363" lvl="1" indent="-457200">
              <a:spcBef>
                <a:spcPts val="300"/>
              </a:spcBef>
              <a:buClr>
                <a:schemeClr val="accent2"/>
              </a:buClr>
              <a:buFont typeface="Trebuchet MS" pitchFamily="34" charset="0"/>
              <a:buAutoNum type="arabicPeriod"/>
            </a:pPr>
            <a:r>
              <a:rPr lang="en-US" sz="2200">
                <a:latin typeface="Georgia" pitchFamily="18" charset="0"/>
              </a:rPr>
              <a:t>Prepared a brief note based on the report furnished by core committee on amendment in INC act. </a:t>
            </a:r>
          </a:p>
          <a:p>
            <a:pPr marL="868363" lvl="1" indent="-457200">
              <a:spcBef>
                <a:spcPts val="300"/>
              </a:spcBef>
              <a:buClr>
                <a:schemeClr val="accent2"/>
              </a:buClr>
              <a:buFont typeface="Trebuchet MS" pitchFamily="34" charset="0"/>
              <a:buAutoNum type="arabicPeriod"/>
            </a:pPr>
            <a:endParaRPr lang="en-US" sz="2200">
              <a:latin typeface="Georgia" pitchFamily="18" charset="0"/>
            </a:endParaRPr>
          </a:p>
          <a:p>
            <a:pPr marL="868363" lvl="1" indent="-457200">
              <a:spcBef>
                <a:spcPts val="300"/>
              </a:spcBef>
              <a:buClr>
                <a:schemeClr val="accent2"/>
              </a:buClr>
              <a:buFont typeface="Trebuchet MS" pitchFamily="34" charset="0"/>
              <a:buAutoNum type="arabicPeriod"/>
            </a:pPr>
            <a:r>
              <a:rPr lang="en-US" sz="2200">
                <a:latin typeface="Georgia" pitchFamily="18" charset="0"/>
              </a:rPr>
              <a:t>Prepared a presentation on current scenario of Nursing status in India. </a:t>
            </a:r>
          </a:p>
          <a:p>
            <a:pPr marL="868363" lvl="1" indent="-457200">
              <a:spcBef>
                <a:spcPts val="300"/>
              </a:spcBef>
              <a:buClr>
                <a:schemeClr val="accent2"/>
              </a:buClr>
              <a:buFont typeface="Trebuchet MS" pitchFamily="34" charset="0"/>
              <a:buAutoNum type="arabicPeriod"/>
            </a:pPr>
            <a:endParaRPr lang="en-US" sz="2200">
              <a:latin typeface="Georgia" pitchFamily="18" charset="0"/>
            </a:endParaRPr>
          </a:p>
          <a:p>
            <a:pPr marL="868363" lvl="1" indent="-457200">
              <a:spcBef>
                <a:spcPts val="300"/>
              </a:spcBef>
              <a:buClr>
                <a:schemeClr val="accent2"/>
              </a:buClr>
              <a:buFont typeface="Trebuchet MS" pitchFamily="34" charset="0"/>
              <a:buAutoNum type="arabicPeriod"/>
            </a:pPr>
            <a:r>
              <a:rPr lang="en-US" sz="2200">
                <a:latin typeface="Georgia" pitchFamily="18" charset="0"/>
              </a:rPr>
              <a:t>Updated the ANM and GNM schools database for the department 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/>
          <a:lstStyle/>
          <a:p>
            <a:r>
              <a:rPr lang="en-US" sz="2800" smtClean="0"/>
              <a:t>Additional technical support- Nursing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smtClean="0"/>
              <a:t>Daily records of consultants </a:t>
            </a:r>
          </a:p>
        </p:txBody>
      </p:sp>
      <p:graphicFrame>
        <p:nvGraphicFramePr>
          <p:cNvPr id="2050" name="Content Placeholder 8"/>
          <p:cNvGraphicFramePr>
            <a:graphicFrameLocks noGrp="1" noChangeAspect="1"/>
          </p:cNvGraphicFramePr>
          <p:nvPr>
            <p:ph idx="1"/>
          </p:nvPr>
        </p:nvGraphicFramePr>
        <p:xfrm>
          <a:off x="990600" y="1447800"/>
          <a:ext cx="7162800" cy="4191000"/>
        </p:xfrm>
        <a:graphic>
          <a:graphicData uri="http://schemas.openxmlformats.org/presentationml/2006/ole">
            <p:oleObj spid="_x0000_s2050" name="Worksheet" r:id="rId3" imgW="9572643" imgH="12068190" progId="Excel.Sheet.12">
              <p:embed/>
            </p:oleObj>
          </a:graphicData>
        </a:graphic>
      </p:graphicFrame>
      <p:sp>
        <p:nvSpPr>
          <p:cNvPr id="10" name="Action Button: Document 9">
            <a:hlinkClick r:id="rId4" action="ppaction://hlinkfile" highlightClick="1"/>
            <a:hlinkHover r:id="rId4" action="ppaction://hlinkfile"/>
          </p:cNvPr>
          <p:cNvSpPr/>
          <p:nvPr/>
        </p:nvSpPr>
        <p:spPr>
          <a:xfrm>
            <a:off x="8229600" y="1066800"/>
            <a:ext cx="533400" cy="609600"/>
          </a:xfrm>
          <a:prstGeom prst="actionButton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smtClean="0"/>
              <a:t>Immediate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988" y="1905000"/>
            <a:ext cx="9144001" cy="4324350"/>
          </a:xfrm>
        </p:spPr>
        <p:txBody>
          <a:bodyPr>
            <a:normAutofit lnSpcReduction="10000"/>
          </a:bodyPr>
          <a:lstStyle/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Complete recruitment process</a:t>
            </a: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Undertake a planning workshop In the next 2 weeks with all key experts for a detailed work plan and discussion on regulatory issues (Clinical Establishment Act, etc.)</a:t>
            </a: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Work on the curriculum basic requirement framework based on all the information received (first review to be completed by second week July)</a:t>
            </a: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Engage with the key associations (IAP, OCI etc.) and state councils, where applicable for further standards </a:t>
            </a: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Continue to provide the necessary documentation to cabinet for NBAHS approval </a:t>
            </a: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ea typeface="+mn-ea"/>
              </a:rPr>
              <a:t>Continue technical support</a:t>
            </a: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>
              <a:ea typeface="+mn-ea"/>
            </a:endParaRP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>
              <a:ea typeface="+mn-ea"/>
            </a:endParaRPr>
          </a:p>
          <a:p>
            <a:pPr marL="1010412" lvl="2" indent="-342900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>
              <a:ea typeface="+mn-ea"/>
            </a:endParaRPr>
          </a:p>
          <a:p>
            <a:pPr marL="667512" lvl="2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r>
              <a:rPr lang="en-US" dirty="0" smtClean="0"/>
              <a:t>DISCUSSION AND CONCLUSION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066800"/>
          </a:xfrm>
        </p:spPr>
        <p:txBody>
          <a:bodyPr/>
          <a:lstStyle/>
          <a:p>
            <a:r>
              <a:rPr lang="en-US" sz="3400" smtClean="0"/>
              <a:t>Major Goals of NIAHS-Technical Support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324350"/>
          </a:xfrm>
          <a:ln>
            <a:solidFill>
              <a:srgbClr val="800000"/>
            </a:solidFill>
          </a:ln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ea typeface="+mn-ea"/>
              </a:rPr>
              <a:t>Establishment of the National Board for Allied Health Sciences</a:t>
            </a:r>
            <a:endParaRPr lang="en-US" sz="3200" dirty="0">
              <a:ea typeface="+mn-ea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rgbClr val="800000"/>
                </a:solidFill>
                <a:ea typeface="+mn-ea"/>
              </a:rPr>
              <a:t>Curricula redesign based on skills and competency approach including assessment protocols as per global standards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rgbClr val="800000"/>
                </a:solidFill>
                <a:ea typeface="+mn-ea"/>
              </a:rPr>
              <a:t>Aid Ministry in faculty development and recruitment planning for all courses to be rolled out in NIAHS/RIAHS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rgbClr val="800000"/>
                </a:solidFill>
                <a:ea typeface="+mn-ea"/>
              </a:rPr>
              <a:t>Pan-India advocacy and stakeholder sensitization of the allied health profession including liaising with NHM for involving state leadership.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rgbClr val="800000"/>
                </a:solidFill>
                <a:ea typeface="+mn-ea"/>
              </a:rPr>
              <a:t>Work to integrate existing associations/bodies/formal groups of allied health professionals such as PT, OT, optometrists etc.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rgbClr val="800000"/>
                </a:solidFill>
                <a:ea typeface="+mn-ea"/>
              </a:rPr>
              <a:t>Pilot testing of live register for allied health professionals; goal to eventually roll out to all HHR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solidFill>
                <a:srgbClr val="800000"/>
              </a:solidFill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>
          <a:xfrm>
            <a:off x="68263" y="603250"/>
            <a:ext cx="8923337" cy="387350"/>
          </a:xfrm>
        </p:spPr>
        <p:txBody>
          <a:bodyPr/>
          <a:lstStyle/>
          <a:p>
            <a:pPr algn="ctr"/>
            <a:r>
              <a:rPr lang="en-US" sz="2800" i="1" smtClean="0">
                <a:latin typeface="Cambria" pitchFamily="18" charset="0"/>
              </a:rPr>
              <a:t>Recommended areas for implementation as per Phase-I</a:t>
            </a:r>
          </a:p>
        </p:txBody>
      </p:sp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EB3268-330A-4AFC-8A1C-29F7ACE5C7A9}" type="slidenum">
              <a:rPr lang="en-GB" altLang="en-US" sz="1000">
                <a:solidFill>
                  <a:srgbClr val="000000"/>
                </a:solidFill>
                <a:latin typeface="Cambria" pitchFamily="18" charset="0"/>
              </a:rPr>
              <a:pPr/>
              <a:t>4</a:t>
            </a:fld>
            <a:r>
              <a:rPr lang="en-GB" altLang="en-US" sz="1000">
                <a:solidFill>
                  <a:srgbClr val="000000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5" name="TitleBottomPlaceholder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5400000">
            <a:off x="4363244" y="2080419"/>
            <a:ext cx="414337" cy="9140825"/>
          </a:xfrm>
          <a:prstGeom prst="rect">
            <a:avLst/>
          </a:prstGeom>
          <a:solidFill>
            <a:schemeClr val="bg1">
              <a:lumMod val="50000"/>
              <a:alpha val="39999"/>
            </a:schemeClr>
          </a:solidFill>
          <a:ln>
            <a:noFill/>
          </a:ln>
        </p:spPr>
        <p:txBody>
          <a:bodyPr wrap="none" lIns="95180" tIns="47590" rIns="95180" bIns="47590" anchor="ctr"/>
          <a:lstStyle/>
          <a:p>
            <a:pPr algn="ctr" defTabSz="9334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700">
              <a:solidFill>
                <a:srgbClr val="006666"/>
              </a:solidFill>
              <a:latin typeface="Cambria" pitchFamily="18" charset="0"/>
              <a:ea typeface="MS PGothic" pitchFamily="34" charset="-128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838200" y="1828800"/>
            <a:ext cx="7696200" cy="1323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003366"/>
                </a:solidFill>
                <a:latin typeface="Georgia" pitchFamily="18" charset="0"/>
              </a:rPr>
              <a:t>Allied Health Regulation, standardization and development through the establishment of an interim body </a:t>
            </a:r>
            <a:r>
              <a:rPr lang="en-US" altLang="en-US" sz="2000">
                <a:solidFill>
                  <a:srgbClr val="C00000"/>
                </a:solidFill>
                <a:latin typeface="Georgia" pitchFamily="18" charset="0"/>
              </a:rPr>
              <a:t>– ‘</a:t>
            </a:r>
            <a:r>
              <a:rPr lang="en-US" altLang="en-US" sz="2000" b="1">
                <a:solidFill>
                  <a:srgbClr val="C00000"/>
                </a:solidFill>
                <a:latin typeface="Georgia" pitchFamily="18" charset="0"/>
              </a:rPr>
              <a:t>National Board for Allied Health Sciences’ </a:t>
            </a:r>
            <a:r>
              <a:rPr lang="en-US" altLang="en-US" sz="2000">
                <a:solidFill>
                  <a:srgbClr val="C00000"/>
                </a:solidFill>
                <a:latin typeface="Georgia" pitchFamily="18" charset="0"/>
              </a:rPr>
              <a:t>, </a:t>
            </a:r>
            <a:r>
              <a:rPr lang="en-US" altLang="en-US" sz="2000">
                <a:solidFill>
                  <a:srgbClr val="003366"/>
                </a:solidFill>
                <a:latin typeface="Georgia" pitchFamily="18" charset="0"/>
              </a:rPr>
              <a:t>to be registered as a society with cabinet approval on the lines of National Board of Examination </a:t>
            </a: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841375" y="3479800"/>
            <a:ext cx="7727950" cy="101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rgbClr val="C00000"/>
                </a:solidFill>
                <a:latin typeface="+mn-lt"/>
              </a:rPr>
              <a:t>Establishment of the Nine institutes</a:t>
            </a:r>
            <a:r>
              <a:rPr lang="en-US" altLang="en-US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altLang="en-US" sz="2000" dirty="0">
                <a:solidFill>
                  <a:srgbClr val="003366"/>
                </a:solidFill>
                <a:latin typeface="+mn-lt"/>
              </a:rPr>
              <a:t>- 1 National and 8 Regional Institutes of Allied Health Sciences across the country  (previously named as NIPS and RIPS)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349250" y="2279650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58775" y="3581400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 txBox="1">
            <a:spLocks/>
          </p:cNvSpPr>
          <p:nvPr/>
        </p:nvSpPr>
        <p:spPr bwMode="auto">
          <a:xfrm>
            <a:off x="-7938" y="679450"/>
            <a:ext cx="892333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i="1">
                <a:solidFill>
                  <a:schemeClr val="tx2"/>
                </a:solidFill>
                <a:latin typeface="Cambria" pitchFamily="18" charset="0"/>
              </a:rPr>
              <a:t>Recommended areas for implementation as per Phase-I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30250" y="5105400"/>
            <a:ext cx="7727950" cy="1062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Addressing human resource gap and  management issues at all levels of healthcare delivery system by </a:t>
            </a:r>
            <a:r>
              <a:rPr lang="en-US" altLang="en-US" sz="2100" b="1" dirty="0">
                <a:solidFill>
                  <a:srgbClr val="C00000"/>
                </a:solidFill>
                <a:latin typeface="+mn-lt"/>
              </a:rPr>
              <a:t>increasing sanctioned posts for allied health professionals 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39775" y="3529013"/>
            <a:ext cx="7718425" cy="1384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US" altLang="en-US" sz="2100">
                <a:solidFill>
                  <a:srgbClr val="003366"/>
                </a:solidFill>
                <a:latin typeface="Georgia" pitchFamily="18" charset="0"/>
              </a:rPr>
              <a:t>Standardization of educational and assessment methods across institutions to match international norms – </a:t>
            </a:r>
            <a:r>
              <a:rPr lang="en-US" altLang="en-US" sz="2100" b="1">
                <a:solidFill>
                  <a:srgbClr val="C00000"/>
                </a:solidFill>
                <a:latin typeface="Georgia" pitchFamily="18" charset="0"/>
              </a:rPr>
              <a:t>curricula redesign and assessment methods  including Common entrance examinations for admissions.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28600" y="3729038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4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28600" y="5405438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5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27075" y="1876425"/>
            <a:ext cx="7727950" cy="13541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03366"/>
                </a:solidFill>
                <a:latin typeface="+mn-lt"/>
              </a:rPr>
              <a:t>Augmenting supply of skilled Allied Health Workforce by aiding existing medical colleges and allied health institutions to affiliate themselves with the national initiative and </a:t>
            </a:r>
            <a:r>
              <a:rPr lang="en-US" altLang="en-US" sz="2100" b="1" dirty="0">
                <a:solidFill>
                  <a:srgbClr val="C00000"/>
                </a:solidFill>
                <a:latin typeface="+mn-lt"/>
              </a:rPr>
              <a:t>increase seat capacity.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28600" y="2286000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06450" y="1435100"/>
            <a:ext cx="7727950" cy="1384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Addressing gap in awareness at all levels of the healthcare system , by</a:t>
            </a:r>
            <a:r>
              <a:rPr lang="en-US" altLang="en-US" sz="21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advocating the critical role played by allied health professionals in healthcare delivery system through </a:t>
            </a:r>
            <a:r>
              <a:rPr lang="en-US" altLang="en-US" sz="2100" b="1" dirty="0" smtClean="0">
                <a:solidFill>
                  <a:srgbClr val="C00000"/>
                </a:solidFill>
                <a:latin typeface="Cambria" pitchFamily="18" charset="0"/>
              </a:rPr>
              <a:t>Pan India Advocacy drive for </a:t>
            </a:r>
            <a:r>
              <a:rPr lang="en-US" altLang="en-US" sz="2100" b="1" dirty="0" err="1" smtClean="0">
                <a:solidFill>
                  <a:srgbClr val="C00000"/>
                </a:solidFill>
                <a:latin typeface="Cambria" pitchFamily="18" charset="0"/>
              </a:rPr>
              <a:t>AHPs</a:t>
            </a:r>
            <a:endParaRPr lang="en-US" altLang="en-US" sz="21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6450" y="3048000"/>
            <a:ext cx="7727950" cy="1384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Addressing </a:t>
            </a:r>
            <a:r>
              <a:rPr lang="en-US" altLang="en-US" sz="2100" dirty="0" smtClean="0">
                <a:solidFill>
                  <a:srgbClr val="003366"/>
                </a:solidFill>
                <a:latin typeface="+mn-lt"/>
              </a:rPr>
              <a:t>lack of health workforce data availability, </a:t>
            </a: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by</a:t>
            </a:r>
            <a:r>
              <a:rPr lang="en-US" altLang="en-US" sz="21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launching</a:t>
            </a:r>
            <a:r>
              <a:rPr lang="en-US" altLang="en-US" sz="21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altLang="en-US" sz="2100" b="1" dirty="0" smtClean="0">
                <a:solidFill>
                  <a:srgbClr val="C00000"/>
                </a:solidFill>
                <a:latin typeface="Cambria" pitchFamily="18" charset="0"/>
              </a:rPr>
              <a:t>Live register for Healthcare professionals </a:t>
            </a:r>
            <a:r>
              <a:rPr lang="en-US" altLang="en-US" sz="2100" dirty="0">
                <a:solidFill>
                  <a:srgbClr val="003366"/>
                </a:solidFill>
                <a:latin typeface="+mn-lt"/>
              </a:rPr>
              <a:t>which will enable policy makers to have real time data related to healthcare professionals 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04800" y="1736725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6</a:t>
            </a:r>
          </a:p>
        </p:txBody>
      </p:sp>
      <p:sp>
        <p:nvSpPr>
          <p:cNvPr id="21508" name="Title 3"/>
          <p:cNvSpPr txBox="1">
            <a:spLocks/>
          </p:cNvSpPr>
          <p:nvPr/>
        </p:nvSpPr>
        <p:spPr bwMode="auto">
          <a:xfrm>
            <a:off x="-7938" y="679450"/>
            <a:ext cx="892333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i="1">
                <a:solidFill>
                  <a:schemeClr val="tx2"/>
                </a:solidFill>
                <a:latin typeface="Cambria" pitchFamily="18" charset="0"/>
              </a:rPr>
              <a:t>Additional areas for implementation as per Phase-II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04800" y="3429000"/>
            <a:ext cx="457200" cy="457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ea typeface="+mn-ea"/>
              </a:rPr>
              <a:t>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41300" y="533400"/>
            <a:ext cx="8826500" cy="685800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en-US" sz="2800" smtClean="0"/>
              <a:t>National Board for Allied Health Sciences (NBAHS)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ea typeface="+mn-ea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>
              <a:ea typeface="+mn-ea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>
              <a:ea typeface="+mn-ea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dirty="0">
              <a:ea typeface="+mn-ea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4294967295"/>
          </p:nvPr>
        </p:nvGraphicFramePr>
        <p:xfrm>
          <a:off x="508000" y="2219325"/>
          <a:ext cx="815340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590"/>
                <a:gridCol w="2793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</a:t>
                      </a:r>
                      <a:r>
                        <a:rPr lang="en-US" sz="1600" baseline="0" dirty="0" smtClean="0"/>
                        <a:t> tasks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Drafting of Memorandum of Association and Bylaws for NBAHS and facilitation in registration of the Board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Done </a:t>
                      </a:r>
                    </a:p>
                    <a:p>
                      <a:r>
                        <a:rPr lang="en-US" sz="1600" dirty="0" smtClean="0"/>
                        <a:t>(submitted on</a:t>
                      </a:r>
                      <a:r>
                        <a:rPr lang="en-US" sz="1600" baseline="0" dirty="0" smtClean="0"/>
                        <a:t> 12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Nov 2013)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Facilitation in formation of Governing body and related committees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</a:t>
                      </a:r>
                      <a:r>
                        <a:rPr lang="en-US" sz="1600" baseline="0" dirty="0" smtClean="0"/>
                        <a:t> be initiated after approval from Cabinet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Facilitation in instituting Governing body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</a:t>
                      </a:r>
                      <a:r>
                        <a:rPr lang="en-US" sz="1600" baseline="0" dirty="0" smtClean="0"/>
                        <a:t> be initiated after approval from Cabinet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48" name="Rectangle 9"/>
          <p:cNvSpPr>
            <a:spLocks noChangeArrowheads="1"/>
          </p:cNvSpPr>
          <p:nvPr/>
        </p:nvSpPr>
        <p:spPr bwMode="auto">
          <a:xfrm>
            <a:off x="241300" y="1420813"/>
            <a:ext cx="868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As per the implementation plan following task were to be completed by first two quarter of 2014 (June 2014)–</a:t>
            </a:r>
          </a:p>
        </p:txBody>
      </p:sp>
      <p:sp>
        <p:nvSpPr>
          <p:cNvPr id="22549" name="Rectangle 10"/>
          <p:cNvSpPr>
            <a:spLocks noChangeArrowheads="1"/>
          </p:cNvSpPr>
          <p:nvPr/>
        </p:nvSpPr>
        <p:spPr bwMode="auto">
          <a:xfrm>
            <a:off x="241300" y="4791075"/>
            <a:ext cx="85217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Additional technical support provided in the following-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>
                <a:latin typeface="Georgia" pitchFamily="18" charset="0"/>
              </a:rPr>
              <a:t>Cabinet note for NBAHS drafted and final version submitted – 8</a:t>
            </a:r>
            <a:r>
              <a:rPr lang="en-US" baseline="30000">
                <a:latin typeface="Georgia" pitchFamily="18" charset="0"/>
              </a:rPr>
              <a:t>th</a:t>
            </a:r>
            <a:r>
              <a:rPr lang="en-US">
                <a:latin typeface="Georgia" pitchFamily="18" charset="0"/>
              </a:rPr>
              <a:t> Jan 2014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>
                <a:latin typeface="Georgia" pitchFamily="18" charset="0"/>
              </a:rPr>
              <a:t>EFC  document for establishment of NBAHS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>
                <a:latin typeface="Georgia" pitchFamily="18" charset="0"/>
              </a:rPr>
              <a:t>Response drafted for the queries raised by the Finance on EFC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>
                <a:latin typeface="Georgia" pitchFamily="18" charset="0"/>
              </a:rPr>
              <a:t>Conducted consultation with experts for inputs on MoA and RR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66800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 startAt="2"/>
            </a:pPr>
            <a:r>
              <a:rPr lang="en-US" sz="2800" smtClean="0"/>
              <a:t>Establishment of Nine institutes</a:t>
            </a:r>
          </a:p>
        </p:txBody>
      </p:sp>
      <p:graphicFrame>
        <p:nvGraphicFramePr>
          <p:cNvPr id="10" name="Content Placeholder 8"/>
          <p:cNvGraphicFramePr>
            <a:graphicFrameLocks noGrp="1"/>
          </p:cNvGraphicFramePr>
          <p:nvPr/>
        </p:nvGraphicFramePr>
        <p:xfrm>
          <a:off x="457200" y="1828800"/>
          <a:ext cx="8420100" cy="3516630"/>
        </p:xfrm>
        <a:graphic>
          <a:graphicData uri="http://schemas.openxmlformats.org/drawingml/2006/table">
            <a:tbl>
              <a:tblPr/>
              <a:tblGrid>
                <a:gridCol w="5535613"/>
                <a:gridCol w="2884487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Planned tasks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Status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On going verification or specification for infrastructural needs in conjunction with Ministry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Under progress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Drafting standards and guidelines for infrastructure requirement for all institutions (besides NIAHS and RIAHS) offering allied health courses.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Initiated dialogue with AFMC and MUHS for first meeting in June first week as well as KUHS and AIMS in Kerala for last week in May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Drafting guidelines for skill training centres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To be initiated after approval of NBAHS from Cabinet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Identification of Centres of excellence for each profession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Done (submitted in phase –I)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23574" name="Rectangle 10"/>
          <p:cNvSpPr>
            <a:spLocks noChangeArrowheads="1"/>
          </p:cNvSpPr>
          <p:nvPr/>
        </p:nvSpPr>
        <p:spPr bwMode="auto">
          <a:xfrm>
            <a:off x="241300" y="10668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As per the implementation plan following task were to be completed by the end of  2015 </a:t>
            </a:r>
            <a:r>
              <a:rPr lang="en-US">
                <a:latin typeface="Georgia" pitchFamily="18" charset="0"/>
              </a:rPr>
              <a:t>–</a:t>
            </a:r>
          </a:p>
        </p:txBody>
      </p:sp>
      <p:sp>
        <p:nvSpPr>
          <p:cNvPr id="23575" name="Rectangle 11"/>
          <p:cNvSpPr>
            <a:spLocks noChangeArrowheads="1"/>
          </p:cNvSpPr>
          <p:nvPr/>
        </p:nvSpPr>
        <p:spPr bwMode="auto">
          <a:xfrm>
            <a:off x="304800" y="5791200"/>
            <a:ext cx="868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eorgia" pitchFamily="18" charset="0"/>
              </a:rPr>
              <a:t>Additional technical support provided in the following- </a:t>
            </a:r>
          </a:p>
          <a:p>
            <a:pPr marL="800100" lvl="1" indent="-342900">
              <a:buFont typeface="Trebuchet MS" pitchFamily="34" charset="0"/>
              <a:buAutoNum type="arabicPeriod"/>
            </a:pPr>
            <a:r>
              <a:rPr lang="en-US">
                <a:latin typeface="Georgia" pitchFamily="18" charset="0"/>
              </a:rPr>
              <a:t>Revised estimates for the faculty positions for the National Institute submitted on – 2nd May 2014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43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b="1" smtClean="0"/>
              <a:t>As per the implementation plan – no planned activities for increasing seat capacity  </a:t>
            </a:r>
          </a:p>
          <a:p>
            <a:pPr marL="914400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Modified seat capacity for all the RIAHS and NIAHS were submitted in Phase-I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1900" b="1" smtClean="0"/>
              <a:t>Additional technical support provided in the following- </a:t>
            </a:r>
          </a:p>
          <a:p>
            <a:pPr marL="914400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600 Crore EFC for supporting medical colleges for allied health courses.</a:t>
            </a:r>
          </a:p>
          <a:p>
            <a:pPr marL="914400" lvl="1" indent="-457200">
              <a:lnSpc>
                <a:spcPct val="90000"/>
              </a:lnSpc>
              <a:buFont typeface="Georgia" pitchFamily="18" charset="0"/>
              <a:buNone/>
            </a:pPr>
            <a:endParaRPr lang="en-US" sz="19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900" b="1" smtClean="0"/>
              <a:t>Possible intervention for increasing seat capacity- </a:t>
            </a:r>
          </a:p>
          <a:p>
            <a:pPr marL="914400" lvl="1" indent="-457200">
              <a:lnSpc>
                <a:spcPct val="90000"/>
              </a:lnSpc>
              <a:buFont typeface="Trebuchet MS" pitchFamily="34" charset="0"/>
              <a:buAutoNum type="arabicPeriod"/>
            </a:pPr>
            <a:r>
              <a:rPr lang="en-US" sz="1900" smtClean="0">
                <a:solidFill>
                  <a:schemeClr val="tx1"/>
                </a:solidFill>
              </a:rPr>
              <a:t>Stakeholder sensitizing meeting – with public and private institutions (centres of excellences) for increasing seat capacity across the country by engaging institutes as off-sites campus, affiliates and satellite centers.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endParaRPr lang="en-US" smtClean="0"/>
          </a:p>
        </p:txBody>
      </p:sp>
      <p:sp>
        <p:nvSpPr>
          <p:cNvPr id="24578" name="Title 1"/>
          <p:cNvSpPr txBox="1">
            <a:spLocks/>
          </p:cNvSpPr>
          <p:nvPr/>
        </p:nvSpPr>
        <p:spPr bwMode="auto">
          <a:xfrm>
            <a:off x="152400" y="228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Trebuchet MS" pitchFamily="34" charset="0"/>
              <a:buAutoNum type="arabicPeriod" startAt="3"/>
            </a:pPr>
            <a:r>
              <a:rPr lang="en-US" sz="2800">
                <a:solidFill>
                  <a:schemeClr val="tx2"/>
                </a:solidFill>
                <a:latin typeface="Trebuchet MS" pitchFamily="34" charset="0"/>
              </a:rPr>
              <a:t>Increase seat capacity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SofKq.OlUOv1JgqEt6cMA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5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407</TotalTime>
  <Words>1868</Words>
  <Application>Microsoft Office PowerPoint</Application>
  <PresentationFormat>On-screen Show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Theme5</vt:lpstr>
      <vt:lpstr>Urban</vt:lpstr>
      <vt:lpstr>Worksheet</vt:lpstr>
      <vt:lpstr>NIAHS- PHASE II</vt:lpstr>
      <vt:lpstr>NIAHS SO FAR…</vt:lpstr>
      <vt:lpstr>Major Goals of NIAHS-Technical Support Unit</vt:lpstr>
      <vt:lpstr>Recommended areas for implementation as per Phase-I</vt:lpstr>
      <vt:lpstr>Slide 5</vt:lpstr>
      <vt:lpstr>Slide 6</vt:lpstr>
      <vt:lpstr>National Board for Allied Health Sciences (NBAHS)  </vt:lpstr>
      <vt:lpstr>Establishment of Nine institutes</vt:lpstr>
      <vt:lpstr>Slide 9</vt:lpstr>
      <vt:lpstr>Slide 10</vt:lpstr>
      <vt:lpstr>Slide 11</vt:lpstr>
      <vt:lpstr>Slide 12</vt:lpstr>
      <vt:lpstr>Slide 13</vt:lpstr>
      <vt:lpstr>Global Allied Health Conclave </vt:lpstr>
      <vt:lpstr>Flow of event </vt:lpstr>
      <vt:lpstr>Slide 16</vt:lpstr>
      <vt:lpstr>Purpose</vt:lpstr>
      <vt:lpstr>Purpose</vt:lpstr>
      <vt:lpstr>Layout of the Online Self Registration</vt:lpstr>
      <vt:lpstr>Slide 20</vt:lpstr>
      <vt:lpstr>Slide 21</vt:lpstr>
      <vt:lpstr>Additional technical support- Medical Education </vt:lpstr>
      <vt:lpstr>Additional technical support- Nursing</vt:lpstr>
      <vt:lpstr>Daily records of consultants </vt:lpstr>
      <vt:lpstr>Immediate next steps</vt:lpstr>
      <vt:lpstr>DISCUSSION AND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NIAHS- PHASE II</dc:title>
  <dc:creator>shivangini.kar</dc:creator>
  <cp:lastModifiedBy>Ashish Arora</cp:lastModifiedBy>
  <cp:revision>35</cp:revision>
  <dcterms:created xsi:type="dcterms:W3CDTF">2006-08-16T00:00:00Z</dcterms:created>
  <dcterms:modified xsi:type="dcterms:W3CDTF">2014-05-23T08:45:25Z</dcterms:modified>
</cp:coreProperties>
</file>